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89790-4272-489A-940B-60A5A87B7383}" type="datetimeFigureOut">
              <a:rPr lang="cs-CZ" smtClean="0"/>
              <a:t>24.11.2019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40A26-2829-4D8B-897F-A819B4A0B78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89790-4272-489A-940B-60A5A87B7383}" type="datetimeFigureOut">
              <a:rPr lang="cs-CZ" smtClean="0"/>
              <a:t>24.11.2019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40A26-2829-4D8B-897F-A819B4A0B78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89790-4272-489A-940B-60A5A87B7383}" type="datetimeFigureOut">
              <a:rPr lang="cs-CZ" smtClean="0"/>
              <a:t>24.11.2019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40A26-2829-4D8B-897F-A819B4A0B78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89790-4272-489A-940B-60A5A87B7383}" type="datetimeFigureOut">
              <a:rPr lang="cs-CZ" smtClean="0"/>
              <a:t>24.11.2019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40A26-2829-4D8B-897F-A819B4A0B78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89790-4272-489A-940B-60A5A87B7383}" type="datetimeFigureOut">
              <a:rPr lang="cs-CZ" smtClean="0"/>
              <a:t>24.11.2019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40A26-2829-4D8B-897F-A819B4A0B78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89790-4272-489A-940B-60A5A87B7383}" type="datetimeFigureOut">
              <a:rPr lang="cs-CZ" smtClean="0"/>
              <a:t>24.11.2019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40A26-2829-4D8B-897F-A819B4A0B78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89790-4272-489A-940B-60A5A87B7383}" type="datetimeFigureOut">
              <a:rPr lang="cs-CZ" smtClean="0"/>
              <a:t>24.11.2019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40A26-2829-4D8B-897F-A819B4A0B78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89790-4272-489A-940B-60A5A87B7383}" type="datetimeFigureOut">
              <a:rPr lang="cs-CZ" smtClean="0"/>
              <a:t>24.11.2019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40A26-2829-4D8B-897F-A819B4A0B78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89790-4272-489A-940B-60A5A87B7383}" type="datetimeFigureOut">
              <a:rPr lang="cs-CZ" smtClean="0"/>
              <a:t>24.11.2019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40A26-2829-4D8B-897F-A819B4A0B78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89790-4272-489A-940B-60A5A87B7383}" type="datetimeFigureOut">
              <a:rPr lang="cs-CZ" smtClean="0"/>
              <a:t>24.11.2019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40A26-2829-4D8B-897F-A819B4A0B78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89790-4272-489A-940B-60A5A87B7383}" type="datetimeFigureOut">
              <a:rPr lang="cs-CZ" smtClean="0"/>
              <a:t>24.11.2019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40A26-2829-4D8B-897F-A819B4A0B78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89790-4272-489A-940B-60A5A87B7383}" type="datetimeFigureOut">
              <a:rPr lang="cs-CZ" smtClean="0"/>
              <a:t>24.11.2019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40A26-2829-4D8B-897F-A819B4A0B787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4000" r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0"/>
            <a:ext cx="7772400" cy="1470025"/>
          </a:xfrm>
        </p:spPr>
        <p:txBody>
          <a:bodyPr>
            <a:noAutofit/>
          </a:bodyPr>
          <a:lstStyle/>
          <a:p>
            <a:r>
              <a:rPr lang="cs-CZ" sz="9600" dirty="0" smtClean="0">
                <a:solidFill>
                  <a:schemeClr val="bg1"/>
                </a:solidFill>
              </a:rPr>
              <a:t>Portugalsko</a:t>
            </a:r>
            <a:endParaRPr lang="cs-CZ" sz="9600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59632" y="5661248"/>
            <a:ext cx="6400800" cy="1752600"/>
          </a:xfrm>
        </p:spPr>
        <p:txBody>
          <a:bodyPr>
            <a:normAutofit/>
          </a:bodyPr>
          <a:lstStyle/>
          <a:p>
            <a:r>
              <a:rPr lang="cs-CZ" sz="4400" dirty="0" smtClean="0">
                <a:solidFill>
                  <a:schemeClr val="bg1"/>
                </a:solidFill>
              </a:rPr>
              <a:t>Faro 6.10.2019 – 9.10.2019</a:t>
            </a:r>
            <a:endParaRPr lang="cs-CZ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i="1" dirty="0" smtClean="0"/>
              <a:t>Portugalsko - seznámení</a:t>
            </a:r>
            <a:endParaRPr lang="cs-CZ" sz="5400" b="1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jeden z nejstarších států v Evropě</a:t>
            </a:r>
          </a:p>
          <a:p>
            <a:endParaRPr lang="cs-CZ" dirty="0"/>
          </a:p>
          <a:p>
            <a:r>
              <a:rPr lang="cs-CZ" dirty="0" smtClean="0"/>
              <a:t>nejstarší globální říše na světě</a:t>
            </a:r>
          </a:p>
          <a:p>
            <a:endParaRPr lang="cs-CZ" dirty="0"/>
          </a:p>
          <a:p>
            <a:r>
              <a:rPr lang="cs-CZ" dirty="0" smtClean="0"/>
              <a:t> koloniální doby Portugalska definitivně skončily tzv. karafiátovou revolucí v roce 1974, kdy byla poslední koloniím udělena nezávislost</a:t>
            </a:r>
          </a:p>
          <a:p>
            <a:endParaRPr lang="cs-CZ" dirty="0"/>
          </a:p>
          <a:p>
            <a:r>
              <a:rPr lang="cs-CZ" dirty="0" smtClean="0"/>
              <a:t> podobně jako Česko je Portugalsko velmi bezpečnou zemí (dle Světového indexu míru 4. na světe)</a:t>
            </a:r>
          </a:p>
          <a:p>
            <a:endParaRPr lang="cs-CZ" dirty="0"/>
          </a:p>
          <a:p>
            <a:r>
              <a:rPr lang="cs-CZ" dirty="0" smtClean="0"/>
              <a:t> Faro je hlavním městem turistického ruchu regionu </a:t>
            </a:r>
            <a:r>
              <a:rPr lang="cs-CZ" dirty="0" err="1" smtClean="0"/>
              <a:t>Algarve</a:t>
            </a:r>
            <a:r>
              <a:rPr lang="cs-CZ" dirty="0" smtClean="0"/>
              <a:t> na jihu země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6" name="Obrázek 5" descr="mapa-portugalsko-europa-nestandard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1268760"/>
            <a:ext cx="2600325" cy="1656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r>
              <a:rPr lang="cs-CZ" sz="6000" b="1" i="1" dirty="0" smtClean="0"/>
              <a:t>Česká škola Faro</a:t>
            </a:r>
            <a:endParaRPr lang="cs-CZ" sz="6000" b="1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dirty="0" smtClean="0"/>
              <a:t>    </a:t>
            </a:r>
            <a:r>
              <a:rPr lang="cs-CZ" sz="1800" dirty="0" smtClean="0"/>
              <a:t>Beseda v České škole Tato sobotní škola je dotována českou školou bez hranic, celkem dochází 25 dětí z toho 20 pravidelně. Děti jsou ve věku od 18 měsíců do 11 let. Seznámili jsme se zde s vybavením školy, pomůckami, programem a také s učitelkami/ </a:t>
            </a:r>
            <a:r>
              <a:rPr lang="cs-CZ" sz="1800" dirty="0" err="1" smtClean="0"/>
              <a:t>češkami</a:t>
            </a:r>
            <a:r>
              <a:rPr lang="cs-CZ" sz="1800" dirty="0" smtClean="0"/>
              <a:t> žijícími trvale v Portugalsku/. Do této sobotní školy dochází děti, jenž alespoň jeden z rodičů pochází z Česka a má zájem na udržení rodného jazyka i pro své děti. Ve škole je těmto dětem vytvořen individuální plán, metody práce jsou frontální, skupinové i individuální a neboť jde o bilingvní vzdělávání je zde nutný individuální přístup a neméně důležitá je i práce s diagnostikou.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4" name="Obrázek 3" descr="CEska sko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3573016"/>
            <a:ext cx="6096000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6700" b="1" i="1" dirty="0" err="1"/>
              <a:t>Oficina</a:t>
            </a:r>
            <a:r>
              <a:rPr lang="cs-CZ" sz="6700" b="1" i="1" dirty="0"/>
              <a:t> </a:t>
            </a:r>
            <a:r>
              <a:rPr lang="cs-CZ" sz="6700" b="1" i="1" dirty="0" err="1"/>
              <a:t>Divertida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980728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i="1" dirty="0" smtClean="0"/>
              <a:t>    </a:t>
            </a:r>
            <a:r>
              <a:rPr lang="cs-CZ" sz="1900" i="1" dirty="0" smtClean="0"/>
              <a:t>Tato </a:t>
            </a:r>
            <a:r>
              <a:rPr lang="cs-CZ" sz="1900" i="1" dirty="0"/>
              <a:t>škola leží ve městě Faro, jde o soukromou školu, která byla založena v roce 2002 a přestavěna z bývalé farmy. Kapacita školy je 199 dětí a v současné době školu navštěvuje 140 dětí. Školu navštěvují děti od 4 měsíců až po 10 let. Mají 11 tříd ve kterých jsou děti rozdělené podle </a:t>
            </a:r>
            <a:r>
              <a:rPr lang="cs-CZ" sz="1900" i="1" dirty="0" smtClean="0"/>
              <a:t>věku. </a:t>
            </a:r>
            <a:r>
              <a:rPr lang="cs-CZ" sz="1900" i="1" dirty="0"/>
              <a:t>Ve škole rodič dítěti zakoupí stejnokroj, který je využíván při vycházkách mimo budovu školy</a:t>
            </a:r>
            <a:r>
              <a:rPr lang="cs-CZ" sz="1900" i="1" dirty="0" smtClean="0"/>
              <a:t>.</a:t>
            </a:r>
            <a:r>
              <a:rPr lang="cs-CZ" sz="1900" i="1" dirty="0"/>
              <a:t> Tuto školu navštěvuje 5% dětí s OMJ  - děti pocházející ze Srbska, Číny, Nepálu, Irska, Anglie, Francie, Brazílie, </a:t>
            </a:r>
            <a:r>
              <a:rPr lang="cs-CZ" sz="1900" i="1" dirty="0" smtClean="0"/>
              <a:t>Laponska. </a:t>
            </a:r>
            <a:r>
              <a:rPr lang="cs-CZ" sz="1900" i="1" dirty="0"/>
              <a:t>Ve škole s cizinci komunikují učitelé anglicky, pokud nerozumí anglicky, tak znakovou řečí, kterou se všichni ve škole učí a s dětmi s IVP komunikují i pomocí obrázků a </a:t>
            </a:r>
            <a:r>
              <a:rPr lang="cs-CZ" sz="1900" i="1" dirty="0" smtClean="0"/>
              <a:t>piktogramů.</a:t>
            </a:r>
          </a:p>
          <a:p>
            <a:pPr>
              <a:buNone/>
            </a:pPr>
            <a:endParaRPr lang="cs-CZ" sz="1900" i="1" dirty="0"/>
          </a:p>
          <a:p>
            <a:pPr>
              <a:buNone/>
            </a:pPr>
            <a:endParaRPr lang="cs-CZ" sz="1900" dirty="0"/>
          </a:p>
          <a:p>
            <a:pPr>
              <a:buNone/>
            </a:pPr>
            <a:endParaRPr lang="cs-CZ" dirty="0"/>
          </a:p>
        </p:txBody>
      </p:sp>
      <p:pic>
        <p:nvPicPr>
          <p:cNvPr id="4" name="Obrázek 3" descr="DSC_04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3861048"/>
            <a:ext cx="5040560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6000" b="1" i="1" dirty="0" err="1" smtClean="0"/>
              <a:t>Jarmin</a:t>
            </a:r>
            <a:r>
              <a:rPr lang="cs-CZ" sz="6000" b="1" i="1" dirty="0" smtClean="0"/>
              <a:t> </a:t>
            </a:r>
            <a:r>
              <a:rPr lang="cs-CZ" sz="6000" b="1" i="1" dirty="0" err="1" smtClean="0"/>
              <a:t>escola</a:t>
            </a:r>
            <a:r>
              <a:rPr lang="cs-CZ" sz="6000" b="1" i="1" dirty="0" smtClean="0"/>
              <a:t> </a:t>
            </a:r>
            <a:r>
              <a:rPr lang="cs-CZ" sz="6000" b="1" i="1" dirty="0" err="1" smtClean="0"/>
              <a:t>Joao</a:t>
            </a:r>
            <a:r>
              <a:rPr lang="cs-CZ" sz="6000" b="1" i="1" dirty="0" smtClean="0"/>
              <a:t> de deus</a:t>
            </a:r>
            <a:endParaRPr lang="cs-CZ" sz="6000" b="1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    </a:t>
            </a:r>
            <a:r>
              <a:rPr lang="cs-CZ" sz="1800" dirty="0" smtClean="0"/>
              <a:t>Soukromá školka s vlastním projektem, výše školného se určuje na základě příjmu rodičů. Celkem školku navštěvuje 180 dětí ve věku 3 – 9 let. V každé </a:t>
            </a:r>
            <a:r>
              <a:rPr lang="cs-CZ" sz="1800" dirty="0" err="1" smtClean="0"/>
              <a:t>tříde</a:t>
            </a:r>
            <a:r>
              <a:rPr lang="cs-CZ" sz="1800" dirty="0" smtClean="0"/>
              <a:t> jsou děti s OMJ, které jsou začleněny mezi děti s portugalským mateřským jazykem. S dětmi s OMJ se pracuje i individuálně a pro tyto činnosti mají vymezené speciální prostory s pomůckami a knihovnou.</a:t>
            </a:r>
            <a:endParaRPr lang="cs-CZ" sz="1800" dirty="0"/>
          </a:p>
        </p:txBody>
      </p:sp>
      <p:pic>
        <p:nvPicPr>
          <p:cNvPr id="4" name="Obrázek 3" descr="deux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3717032"/>
            <a:ext cx="4105482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Obrázek 4" descr="deux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645024"/>
            <a:ext cx="1935505" cy="29039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Obrázek 5" descr="deux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48264" y="3645024"/>
            <a:ext cx="1944215" cy="29170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6000" b="1" i="1" dirty="0" err="1" smtClean="0"/>
              <a:t>Colegio</a:t>
            </a:r>
            <a:r>
              <a:rPr lang="cs-CZ" sz="6000" b="1" i="1" dirty="0" smtClean="0"/>
              <a:t> </a:t>
            </a:r>
            <a:r>
              <a:rPr lang="cs-CZ" sz="6000" b="1" i="1" dirty="0" err="1" smtClean="0"/>
              <a:t>Internacionálde</a:t>
            </a:r>
            <a:r>
              <a:rPr lang="cs-CZ" sz="6000" b="1" i="1" dirty="0" smtClean="0"/>
              <a:t> </a:t>
            </a:r>
            <a:r>
              <a:rPr lang="cs-CZ" sz="6000" b="1" i="1" dirty="0" err="1" smtClean="0"/>
              <a:t>Vilamoura</a:t>
            </a:r>
            <a:endParaRPr lang="cs-CZ" sz="6000" b="1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i="1" dirty="0" smtClean="0"/>
              <a:t>  </a:t>
            </a:r>
            <a:r>
              <a:rPr lang="cs-CZ" sz="1800" b="1" dirty="0" smtClean="0"/>
              <a:t>   </a:t>
            </a:r>
            <a:r>
              <a:rPr lang="cs-CZ" sz="1800" dirty="0" smtClean="0"/>
              <a:t>Tato </a:t>
            </a:r>
            <a:r>
              <a:rPr lang="cs-CZ" sz="1800" dirty="0"/>
              <a:t>škola vzdělává děti od 3 do 18 let. Dochází do ní 640 </a:t>
            </a:r>
            <a:r>
              <a:rPr lang="cs-CZ" sz="1800" dirty="0" smtClean="0"/>
              <a:t>dětí. Mají </a:t>
            </a:r>
            <a:r>
              <a:rPr lang="cs-CZ" sz="1800" dirty="0"/>
              <a:t>zde projekt-vyučování v </a:t>
            </a:r>
            <a:r>
              <a:rPr lang="cs-CZ" sz="1800" dirty="0" smtClean="0"/>
              <a:t>angličtině - </a:t>
            </a:r>
            <a:r>
              <a:rPr lang="cs-CZ" sz="1800" dirty="0"/>
              <a:t>vyučování v </a:t>
            </a:r>
            <a:r>
              <a:rPr lang="cs-CZ" sz="1800" dirty="0" smtClean="0"/>
              <a:t>portugalštině Do </a:t>
            </a:r>
            <a:r>
              <a:rPr lang="cs-CZ" sz="1800" dirty="0"/>
              <a:t>9 ročníku mohou děti libovolně měnit, zda se budou vyučovat v anglickém, či portugalském </a:t>
            </a:r>
            <a:r>
              <a:rPr lang="cs-CZ" sz="1800" dirty="0" smtClean="0"/>
              <a:t>jazyce. Ve </a:t>
            </a:r>
            <a:r>
              <a:rPr lang="cs-CZ" sz="1800" dirty="0"/>
              <a:t>třídě je 25 dětí, mají zde otevřené prostory a pracuje se zde s odpovědností dětí, ve škole se snaží děti inspirovat k samostatnému </a:t>
            </a:r>
            <a:r>
              <a:rPr lang="cs-CZ" sz="1800" dirty="0" smtClean="0"/>
              <a:t>myšlení. Do </a:t>
            </a:r>
            <a:r>
              <a:rPr lang="cs-CZ" sz="1800" dirty="0"/>
              <a:t>této školy dochází děti 11 různých </a:t>
            </a:r>
            <a:r>
              <a:rPr lang="cs-CZ" sz="1800" dirty="0" smtClean="0"/>
              <a:t>národností Na </a:t>
            </a:r>
            <a:r>
              <a:rPr lang="cs-CZ" sz="1800" dirty="0"/>
              <a:t>všechny předměty mají ve škole odborníky , ve třídě pracuje učitel a </a:t>
            </a:r>
            <a:r>
              <a:rPr lang="cs-CZ" sz="1800" dirty="0" smtClean="0"/>
              <a:t>asistent. Ve </a:t>
            </a:r>
            <a:r>
              <a:rPr lang="cs-CZ" sz="1800" dirty="0"/>
              <a:t>škole respektují odlišnosti a zařazují děti do kolektivu pokud možno bez větší pomoci, pouze pokud má dítě problémy větší přistupují k </a:t>
            </a:r>
            <a:r>
              <a:rPr lang="cs-CZ" sz="1800" dirty="0" smtClean="0"/>
              <a:t>asistenci. Děti </a:t>
            </a:r>
            <a:r>
              <a:rPr lang="cs-CZ" sz="1800" dirty="0"/>
              <a:t>se na této škole mohou učit také čínštinu, ruštinu a </a:t>
            </a:r>
            <a:r>
              <a:rPr lang="cs-CZ" sz="1800" dirty="0" smtClean="0"/>
              <a:t>mandarínštinu.</a:t>
            </a:r>
          </a:p>
        </p:txBody>
      </p:sp>
      <p:pic>
        <p:nvPicPr>
          <p:cNvPr id="4" name="Obrázek 3" descr="In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437112"/>
            <a:ext cx="3457248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Obrázek 4" descr="Inter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4437112"/>
            <a:ext cx="3457249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971600" y="2204864"/>
            <a:ext cx="7772400" cy="1362075"/>
          </a:xfrm>
        </p:spPr>
        <p:txBody>
          <a:bodyPr>
            <a:noAutofit/>
          </a:bodyPr>
          <a:lstStyle/>
          <a:p>
            <a:pPr algn="ctr"/>
            <a:r>
              <a:rPr lang="cs-CZ" sz="7200" i="1" dirty="0" smtClean="0">
                <a:solidFill>
                  <a:schemeClr val="tx2"/>
                </a:solidFill>
              </a:rPr>
              <a:t>Děkujeme za pozornost</a:t>
            </a:r>
            <a:endParaRPr lang="cs-CZ" sz="7200" i="1" dirty="0">
              <a:solidFill>
                <a:schemeClr val="tx2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899592" y="5157192"/>
            <a:ext cx="7772400" cy="1500187"/>
          </a:xfrm>
        </p:spPr>
        <p:txBody>
          <a:bodyPr/>
          <a:lstStyle/>
          <a:p>
            <a:pPr algn="r"/>
            <a:r>
              <a:rPr lang="cs-CZ" dirty="0" smtClean="0"/>
              <a:t>Jaroslava Šiklová &amp; Pavlína Heřmanová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499</Words>
  <Application>Microsoft Office PowerPoint</Application>
  <PresentationFormat>Předvádění na obrazovce (4:3)</PresentationFormat>
  <Paragraphs>23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Motiv sady Office</vt:lpstr>
      <vt:lpstr>Portugalsko</vt:lpstr>
      <vt:lpstr>Portugalsko - seznámení</vt:lpstr>
      <vt:lpstr>Česká škola Faro</vt:lpstr>
      <vt:lpstr>Oficina Divertida </vt:lpstr>
      <vt:lpstr>Jarmin escola Joao de deus</vt:lpstr>
      <vt:lpstr>Colegio Internacionálde Vilamoura</vt:lpstr>
      <vt:lpstr>Děkujeme za pozornost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Portugalsko</dc:title>
  <dc:creator>František Šikl</dc:creator>
  <cp:lastModifiedBy>František Šikl</cp:lastModifiedBy>
  <cp:revision>9</cp:revision>
  <dcterms:created xsi:type="dcterms:W3CDTF">2019-11-24T08:21:20Z</dcterms:created>
  <dcterms:modified xsi:type="dcterms:W3CDTF">2019-11-24T09:45:20Z</dcterms:modified>
</cp:coreProperties>
</file>